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1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79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4274"/>
  </p:normalViewPr>
  <p:slideViewPr>
    <p:cSldViewPr snapToGrid="0" snapToObjects="1">
      <p:cViewPr>
        <p:scale>
          <a:sx n="85" d="100"/>
          <a:sy n="85" d="100"/>
        </p:scale>
        <p:origin x="1056" y="1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97976-2584-2045-8073-50406A1DBDD3}" type="datetimeFigureOut">
              <a:rPr lang="en-US" smtClean="0"/>
              <a:t>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BE227-96DA-1143-BC80-C0604E0CF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49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BE227-96DA-1143-BC80-C0604E0CF0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72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brain regions that presumably implement a cognitive process of interest. </a:t>
            </a:r>
            <a:endParaRPr lang="en-US" dirty="0" smtClean="0">
              <a:effectLst/>
            </a:endParaRPr>
          </a:p>
          <a:p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BE227-96DA-1143-BC80-C0604E0CF0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79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BE227-96DA-1143-BC80-C0604E0CF0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89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JASP is a</a:t>
            </a:r>
            <a:r>
              <a:rPr lang="en-US" baseline="0" dirty="0" smtClean="0"/>
              <a:t> free</a:t>
            </a:r>
            <a:r>
              <a:rPr lang="en-US" dirty="0" smtClean="0"/>
              <a:t> alternative software</a:t>
            </a:r>
            <a:r>
              <a:rPr lang="en-US" baseline="0" dirty="0" smtClean="0"/>
              <a:t> package to SPSS, with which you can do lots of Bayesian statistics with some clicks.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BE227-96DA-1143-BC80-C0604E0CF0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80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6516-325B-5A47-BE74-EB78D901351C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1E11-CFD6-7041-B12F-4AE5B15F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3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6516-325B-5A47-BE74-EB78D901351C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1E11-CFD6-7041-B12F-4AE5B15F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0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6516-325B-5A47-BE74-EB78D901351C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1E11-CFD6-7041-B12F-4AE5B15F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2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77545"/>
            <a:ext cx="10972800" cy="57486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6516-325B-5A47-BE74-EB78D901351C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1E11-CFD6-7041-B12F-4AE5B15F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56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6516-325B-5A47-BE74-EB78D901351C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1E11-CFD6-7041-B12F-4AE5B15F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79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6516-325B-5A47-BE74-EB78D901351C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1E11-CFD6-7041-B12F-4AE5B15F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32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6516-325B-5A47-BE74-EB78D901351C}" type="datetimeFigureOut">
              <a:rPr lang="en-US" smtClean="0"/>
              <a:t>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1E11-CFD6-7041-B12F-4AE5B15F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6516-325B-5A47-BE74-EB78D901351C}" type="datetimeFigureOut">
              <a:rPr lang="en-US" smtClean="0"/>
              <a:t>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1E11-CFD6-7041-B12F-4AE5B15F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6516-325B-5A47-BE74-EB78D901351C}" type="datetimeFigureOut">
              <a:rPr lang="en-US" smtClean="0"/>
              <a:t>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1E11-CFD6-7041-B12F-4AE5B15F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5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6516-325B-5A47-BE74-EB78D901351C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1E11-CFD6-7041-B12F-4AE5B15F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8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6516-325B-5A47-BE74-EB78D901351C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1E11-CFD6-7041-B12F-4AE5B15FF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88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D376516-325B-5A47-BE74-EB78D901351C}" type="datetimeFigureOut">
              <a:rPr lang="en-US" smtClean="0"/>
              <a:pPr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5BAE1E11-CFD6-7041-B12F-4AE5B15FF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28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emf"/><Relationship Id="rId6" Type="http://schemas.openxmlformats.org/officeDocument/2006/relationships/image" Target="../media/image20.tiff"/><Relationship Id="rId7" Type="http://schemas.openxmlformats.org/officeDocument/2006/relationships/image" Target="../media/image21.tiff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pubs.com/CCSL/hBayesDM" TargetMode="External"/><Relationship Id="rId3" Type="http://schemas.openxmlformats.org/officeDocument/2006/relationships/hyperlink" Target="https://github.com/CCS-Lab/hBayesDM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://doi.org/10.1101/064287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c-stan.or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pubs.com/CCSL/hBayesDM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6964" y="122870"/>
            <a:ext cx="7772400" cy="3428743"/>
          </a:xfrm>
        </p:spPr>
        <p:txBody>
          <a:bodyPr>
            <a:normAutofit/>
          </a:bodyPr>
          <a:lstStyle/>
          <a:p>
            <a:r>
              <a:rPr lang="en-US" i="1" dirty="0" smtClean="0"/>
              <a:t>How to reveal </a:t>
            </a:r>
            <a:r>
              <a:rPr lang="en-US" i="1" dirty="0" err="1"/>
              <a:t>n</a:t>
            </a:r>
            <a:r>
              <a:rPr lang="en-US" i="1" dirty="0" err="1" smtClean="0"/>
              <a:t>euro</a:t>
            </a:r>
            <a:r>
              <a:rPr lang="en-US" i="1" dirty="0" smtClean="0"/>
              <a:t>-computational mechanisms of </a:t>
            </a:r>
            <a:br>
              <a:rPr lang="en-US" i="1" dirty="0" smtClean="0"/>
            </a:br>
            <a:r>
              <a:rPr lang="en-US" i="1" dirty="0" smtClean="0"/>
              <a:t>reinforcement learning &amp; </a:t>
            </a:r>
            <a:br>
              <a:rPr lang="en-US" i="1" dirty="0" smtClean="0"/>
            </a:br>
            <a:r>
              <a:rPr lang="en-US" i="1" dirty="0" smtClean="0"/>
              <a:t>decision-making?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4538321"/>
            <a:ext cx="6400800" cy="231967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Woo-Young Ahn</a:t>
            </a:r>
          </a:p>
          <a:p>
            <a:r>
              <a:rPr lang="en-US" sz="2400" dirty="0"/>
              <a:t>PI, Computational Clinical Science Lab</a:t>
            </a:r>
          </a:p>
          <a:p>
            <a:r>
              <a:rPr lang="en-US" sz="2400" dirty="0"/>
              <a:t>Department of Psychology</a:t>
            </a:r>
          </a:p>
          <a:p>
            <a:r>
              <a:rPr lang="en-US" sz="2400" dirty="0"/>
              <a:t>Ohio State 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37488" y="3551613"/>
            <a:ext cx="843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u="sng" dirty="0">
                <a:latin typeface="Arial"/>
                <a:cs typeface="Arial"/>
              </a:rPr>
              <a:t>It is easy to do with </a:t>
            </a:r>
            <a:r>
              <a:rPr lang="en-US" sz="3200" i="1" u="sng">
                <a:latin typeface="Arial"/>
                <a:cs typeface="Arial"/>
              </a:rPr>
              <a:t>the hBayesDM </a:t>
            </a:r>
            <a:r>
              <a:rPr lang="en-US" sz="3200" i="1" u="sng" dirty="0">
                <a:latin typeface="Arial"/>
                <a:cs typeface="Arial"/>
              </a:rPr>
              <a:t>package</a:t>
            </a:r>
          </a:p>
        </p:txBody>
      </p:sp>
    </p:spTree>
    <p:extLst>
      <p:ext uri="{BB962C8B-B14F-4D97-AF65-F5344CB8AC3E}">
        <p14:creationId xmlns:p14="http://schemas.microsoft.com/office/powerpoint/2010/main" val="186360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sz="4000" i="1" dirty="0"/>
              <a:t>Prepare raw (trial-by-trial) data as a single text file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056" y="2283306"/>
            <a:ext cx="9144000" cy="40744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15084" y="2506984"/>
            <a:ext cx="1174365" cy="31924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700" y="2510342"/>
            <a:ext cx="1174365" cy="31924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79242" y="2511530"/>
            <a:ext cx="1174365" cy="31924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521858" y="2514888"/>
            <a:ext cx="1174365" cy="31924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9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213194"/>
            <a:ext cx="8229600" cy="5748619"/>
          </a:xfrm>
        </p:spPr>
        <p:txBody>
          <a:bodyPr/>
          <a:lstStyle/>
          <a:p>
            <a:pPr marL="0" indent="0">
              <a:buNone/>
            </a:pPr>
            <a:r>
              <a:rPr lang="en-US" sz="4000" i="1" dirty="0"/>
              <a:t>2. Fit candidate models</a:t>
            </a:r>
          </a:p>
          <a:p>
            <a:pPr marL="0" indent="0">
              <a:buNone/>
            </a:pPr>
            <a:endParaRPr lang="en-US" sz="4000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574741" y="4842615"/>
            <a:ext cx="32828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Courier"/>
                <a:cs typeface="Courier"/>
              </a:rPr>
              <a:t>output1=gng_m1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)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666" y="1676667"/>
            <a:ext cx="9144000" cy="437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740" y="3105281"/>
            <a:ext cx="6292851" cy="59633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764" y="939260"/>
            <a:ext cx="9084236" cy="591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4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i="1" dirty="0"/>
              <a:t>3. Plot (visualize) and inspect model parameters</a:t>
            </a:r>
          </a:p>
          <a:p>
            <a:pPr marL="0" indent="0">
              <a:buNone/>
            </a:pPr>
            <a:endParaRPr lang="en-US" sz="4000" i="1" dirty="0"/>
          </a:p>
          <a:p>
            <a:pPr marL="0" indent="0">
              <a:buNone/>
            </a:pPr>
            <a:endParaRPr lang="en-US" sz="4000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82204"/>
            <a:ext cx="1831298" cy="493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287" y="2427789"/>
            <a:ext cx="4437089" cy="16920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303" y="1678203"/>
            <a:ext cx="3516026" cy="540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093" y="2496222"/>
            <a:ext cx="1967596" cy="3958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7247" y="4360467"/>
            <a:ext cx="5087103" cy="5029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7246" y="4985756"/>
            <a:ext cx="4901784" cy="176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4269374"/>
            <a:ext cx="6391834" cy="261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5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i="1" dirty="0"/>
              <a:t>4. Bayesian model comparisons</a:t>
            </a:r>
          </a:p>
          <a:p>
            <a:pPr marL="0" indent="0">
              <a:buNone/>
            </a:pPr>
            <a:endParaRPr lang="en-US" sz="4000" i="1" dirty="0"/>
          </a:p>
          <a:p>
            <a:pPr marL="0" indent="0">
              <a:buNone/>
            </a:pPr>
            <a:r>
              <a:rPr lang="en-US" sz="2400" i="1" dirty="0"/>
              <a:t>Leave-One-Out Information Criterion (LOOIC) </a:t>
            </a:r>
            <a:r>
              <a:rPr lang="en-US" sz="2400" i="1" dirty="0">
                <a:solidFill>
                  <a:srgbClr val="FF0000"/>
                </a:solidFill>
              </a:rPr>
              <a:t>- default</a:t>
            </a:r>
          </a:p>
          <a:p>
            <a:pPr marL="0" indent="0">
              <a:buNone/>
            </a:pPr>
            <a:r>
              <a:rPr lang="en-US" sz="2400" i="1" dirty="0"/>
              <a:t>Widely Applicable Information Criterion (WAIC)</a:t>
            </a:r>
            <a:endParaRPr lang="en-US" sz="3600" i="1" dirty="0"/>
          </a:p>
          <a:p>
            <a:pPr marL="0" indent="0">
              <a:buNone/>
            </a:pPr>
            <a:endParaRPr lang="en-US" sz="4000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252656" y="1137628"/>
            <a:ext cx="226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Arial"/>
                <a:cs typeface="Arial"/>
              </a:rPr>
              <a:t>Vehtari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 et al. (2016)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58295" y="5886830"/>
            <a:ext cx="46806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Model #4 is the best model </a:t>
            </a:r>
          </a:p>
          <a:p>
            <a:r>
              <a:rPr lang="en-US" sz="2800" dirty="0">
                <a:latin typeface="Arial"/>
                <a:cs typeface="Arial"/>
              </a:rPr>
              <a:t>(in terms of LOOIC)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95" y="3251854"/>
            <a:ext cx="7090348" cy="228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4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6000" i="1" dirty="0"/>
              <a:t>More features!</a:t>
            </a:r>
          </a:p>
          <a:p>
            <a:pPr marL="0" indent="0">
              <a:buNone/>
            </a:pPr>
            <a:endParaRPr lang="en-US" sz="6000" dirty="0"/>
          </a:p>
          <a:p>
            <a:pPr>
              <a:buFontTx/>
              <a:buChar char="-"/>
            </a:pPr>
            <a:r>
              <a:rPr lang="en-US" sz="4400" dirty="0"/>
              <a:t>Bayesian group comparisons</a:t>
            </a:r>
          </a:p>
          <a:p>
            <a:pPr>
              <a:buFontTx/>
              <a:buChar char="-"/>
            </a:pPr>
            <a:r>
              <a:rPr lang="en-US" sz="4400" dirty="0"/>
              <a:t>*Model-based regressors (e.g., trial-by-trial prediction errors) for model-based fMRI/EEG</a:t>
            </a:r>
          </a:p>
          <a:p>
            <a:pPr>
              <a:buFontTx/>
              <a:buChar char="-"/>
            </a:pPr>
            <a:r>
              <a:rPr lang="en-US" sz="4400" dirty="0"/>
              <a:t>More tasks / models!</a:t>
            </a:r>
          </a:p>
        </p:txBody>
      </p:sp>
    </p:spTree>
    <p:extLst>
      <p:ext uri="{BB962C8B-B14F-4D97-AF65-F5344CB8AC3E}">
        <p14:creationId xmlns:p14="http://schemas.microsoft.com/office/powerpoint/2010/main" val="84455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i="1" dirty="0"/>
              <a:t>I don’t have much quantitative background, can I still do computational modeling?</a:t>
            </a:r>
          </a:p>
          <a:p>
            <a:pPr marL="0" indent="0">
              <a:buNone/>
            </a:pPr>
            <a:endParaRPr lang="en-US" sz="4400" i="1" dirty="0"/>
          </a:p>
          <a:p>
            <a:pPr marL="0" indent="0">
              <a:buNone/>
            </a:pPr>
            <a:endParaRPr lang="en-US" sz="4400" i="1" dirty="0"/>
          </a:p>
          <a:p>
            <a:pPr marL="0" indent="0">
              <a:buNone/>
            </a:pPr>
            <a:r>
              <a:rPr lang="en-US" sz="3900" i="1" dirty="0"/>
              <a:t>Yes! Please check our tutorials/poster available </a:t>
            </a:r>
            <a:r>
              <a:rPr lang="en-US" sz="3900" i="1" dirty="0" smtClean="0"/>
              <a:t>@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rpubs.com/CCSL/hBayesDM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GitHub: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github.com/CCS-Lab/hBayesDM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5400" i="1" dirty="0"/>
          </a:p>
        </p:txBody>
      </p:sp>
    </p:spTree>
    <p:extLst>
      <p:ext uri="{BB962C8B-B14F-4D97-AF65-F5344CB8AC3E}">
        <p14:creationId xmlns:p14="http://schemas.microsoft.com/office/powerpoint/2010/main" val="81780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i="1" dirty="0"/>
              <a:t>Can I add more models? Can you add more features? Can I contribute? </a:t>
            </a:r>
          </a:p>
          <a:p>
            <a:pPr marL="0" indent="0">
              <a:buNone/>
            </a:pPr>
            <a:endParaRPr lang="en-US" sz="4400" i="1" dirty="0"/>
          </a:p>
          <a:p>
            <a:pPr marL="0" indent="0">
              <a:buNone/>
            </a:pPr>
            <a:endParaRPr lang="en-US" sz="4400" i="1" dirty="0"/>
          </a:p>
          <a:p>
            <a:pPr marL="0" indent="0">
              <a:buNone/>
            </a:pPr>
            <a:r>
              <a:rPr lang="en-US" sz="3900" i="1" dirty="0"/>
              <a:t>Yes! hBayesDM is </a:t>
            </a:r>
            <a:r>
              <a:rPr lang="en-US" sz="3900" i="1" u="sng" dirty="0"/>
              <a:t>also for experts</a:t>
            </a:r>
            <a:r>
              <a:rPr lang="en-US" sz="3900" i="1" dirty="0"/>
              <a:t>. It is a work in progress. Please let us know if you have needs or cool models!</a:t>
            </a:r>
            <a:endParaRPr lang="en-US" dirty="0" smtClean="0"/>
          </a:p>
          <a:p>
            <a:pPr marL="0" indent="0">
              <a:buNone/>
            </a:pPr>
            <a:endParaRPr lang="en-US" sz="5400" i="1" dirty="0"/>
          </a:p>
        </p:txBody>
      </p:sp>
    </p:spTree>
    <p:extLst>
      <p:ext uri="{BB962C8B-B14F-4D97-AF65-F5344CB8AC3E}">
        <p14:creationId xmlns:p14="http://schemas.microsoft.com/office/powerpoint/2010/main" val="289058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i="1" dirty="0"/>
              <a:t>Thank you!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87" y="1643533"/>
            <a:ext cx="2906657" cy="3182471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200" y="2318747"/>
            <a:ext cx="4136146" cy="2237441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920687" y="4840945"/>
            <a:ext cx="286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rial"/>
                <a:cs typeface="Arial"/>
              </a:rPr>
              <a:t>Nate Haines</a:t>
            </a:r>
          </a:p>
          <a:p>
            <a:pPr algn="ctr"/>
            <a:r>
              <a:rPr lang="en-US" i="1" dirty="0">
                <a:latin typeface="Arial"/>
                <a:cs typeface="Arial"/>
              </a:rPr>
              <a:t>The Ohio State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78849" y="4556187"/>
            <a:ext cx="49808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rial"/>
                <a:cs typeface="Arial"/>
              </a:rPr>
              <a:t>Lei Zhang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University Medical Center Hamburg-</a:t>
            </a:r>
            <a:r>
              <a:rPr lang="en-US" dirty="0" err="1">
                <a:latin typeface="Arial"/>
                <a:cs typeface="Arial"/>
              </a:rPr>
              <a:t>Eppendorf</a:t>
            </a:r>
            <a:endParaRPr lang="en-US" dirty="0">
              <a:latin typeface="Arial"/>
              <a:cs typeface="Arial"/>
            </a:endParaRPr>
          </a:p>
          <a:p>
            <a:pPr algn="ctr"/>
            <a:r>
              <a:rPr lang="en-US" dirty="0">
                <a:latin typeface="Arial"/>
                <a:cs typeface="Arial"/>
              </a:rPr>
              <a:t>Hamburg, Germany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7645" y="5866845"/>
            <a:ext cx="8792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Ahn, W.-Y., Haines, N., &amp; Zhang, L. (2016). Revealing neuro-computational mechanisms of reinforcement learning and decision-making with the hBayesDM package.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bioRxiv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. </a:t>
            </a:r>
            <a:r>
              <a:rPr lang="en-US" dirty="0">
                <a:latin typeface="Arial" charset="0"/>
                <a:ea typeface="Arial" charset="0"/>
                <a:cs typeface="Arial" charset="0"/>
                <a:hlinkClick r:id="rId4"/>
              </a:rPr>
              <a:t>http://doi.org/10.1101/064287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37027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E</a:t>
            </a:r>
            <a:r>
              <a:rPr lang="en-US" dirty="0" smtClean="0"/>
              <a:t>xtra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2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338294" y="876300"/>
            <a:ext cx="7543800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800" b="1" kern="0" dirty="0">
                <a:solidFill>
                  <a:srgbClr val="DD8047"/>
                </a:solidFill>
                <a:latin typeface="Arial"/>
                <a:ea typeface="+mj-ea"/>
                <a:cs typeface="Arial"/>
              </a:rPr>
              <a:t>Plan for model-based fMRI with</a:t>
            </a:r>
            <a:br>
              <a:rPr lang="en-US" sz="2800" b="1" kern="0" dirty="0">
                <a:solidFill>
                  <a:srgbClr val="DD8047"/>
                </a:solidFill>
                <a:latin typeface="Arial"/>
                <a:ea typeface="+mj-ea"/>
                <a:cs typeface="Arial"/>
              </a:rPr>
            </a:br>
            <a:r>
              <a:rPr lang="en-US" sz="2800" b="1" kern="0" dirty="0">
                <a:solidFill>
                  <a:srgbClr val="DD8047"/>
                </a:solidFill>
                <a:latin typeface="Arial"/>
                <a:ea typeface="+mj-ea"/>
                <a:cs typeface="Arial"/>
              </a:rPr>
              <a:t>hierarchical Bayesian estimation</a:t>
            </a:r>
          </a:p>
        </p:txBody>
      </p: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 rot="5400000">
            <a:off x="5532344" y="2079625"/>
            <a:ext cx="971550" cy="1917700"/>
          </a:xfrm>
          <a:prstGeom prst="straightConnector1">
            <a:avLst/>
          </a:prstGeom>
          <a:ln w="38100">
            <a:solidFill>
              <a:srgbClr val="DD8047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2"/>
            <a:endCxn id="6" idx="0"/>
          </p:cNvCxnSpPr>
          <p:nvPr/>
        </p:nvCxnSpPr>
        <p:spPr>
          <a:xfrm rot="16200000" flipH="1">
            <a:off x="4025807" y="2490788"/>
            <a:ext cx="971550" cy="1095375"/>
          </a:xfrm>
          <a:prstGeom prst="straightConnector1">
            <a:avLst/>
          </a:prstGeom>
          <a:ln w="38100">
            <a:solidFill>
              <a:srgbClr val="DD8047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 rot="16200000" flipH="1">
            <a:off x="4879882" y="4103688"/>
            <a:ext cx="361950" cy="3175"/>
          </a:xfrm>
          <a:prstGeom prst="straightConnector1">
            <a:avLst/>
          </a:prstGeom>
          <a:ln w="38100">
            <a:solidFill>
              <a:srgbClr val="DD8047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 rot="16200000" flipH="1">
            <a:off x="5195001" y="4553744"/>
            <a:ext cx="895350" cy="1160463"/>
          </a:xfrm>
          <a:prstGeom prst="straightConnector1">
            <a:avLst/>
          </a:prstGeom>
          <a:ln w="38100">
            <a:solidFill>
              <a:srgbClr val="DD8047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8" idx="0"/>
          </p:cNvCxnSpPr>
          <p:nvPr/>
        </p:nvCxnSpPr>
        <p:spPr>
          <a:xfrm rot="5400000">
            <a:off x="6821395" y="4087813"/>
            <a:ext cx="895350" cy="2092325"/>
          </a:xfrm>
          <a:prstGeom prst="straightConnector1">
            <a:avLst/>
          </a:prstGeom>
          <a:ln w="38100">
            <a:solidFill>
              <a:srgbClr val="DD8047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4621288" y="4895790"/>
            <a:ext cx="3889206" cy="400110"/>
          </a:xfrm>
          <a:prstGeom prst="rect">
            <a:avLst/>
          </a:prstGeom>
          <a:solidFill>
            <a:srgbClr val="FFFFFF"/>
          </a:solidFill>
          <a:effectLst>
            <a:softEdge rad="635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Arial"/>
                <a:ea typeface="ＭＳ Ｐゴシック" pitchFamily="1" charset="-128"/>
                <a:cs typeface="Arial"/>
              </a:rPr>
              <a:t>General Linear Model estimation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405095" y="2781300"/>
            <a:ext cx="3906839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Arial"/>
                <a:ea typeface="ＭＳ Ｐゴシック" pitchFamily="1" charset="-128"/>
                <a:cs typeface="Arial"/>
              </a:rPr>
              <a:t>Hierarchical Bayesian estimation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444658" y="2152650"/>
            <a:ext cx="3038475" cy="400050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2000" kern="0" dirty="0">
                <a:latin typeface="Arial"/>
                <a:cs typeface="Arial"/>
              </a:rPr>
              <a:t>Trial-by-trial performance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73632" y="2152650"/>
            <a:ext cx="2608262" cy="400050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2000" dirty="0">
                <a:latin typeface="Arial"/>
                <a:cs typeface="Arial"/>
              </a:rPr>
              <a:t>Computational model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786094" y="3524250"/>
            <a:ext cx="2547938" cy="400050"/>
          </a:xfrm>
          <a:prstGeom prst="rect">
            <a:avLst/>
          </a:prstGeom>
          <a:ln w="38100">
            <a:solidFill>
              <a:srgbClr val="3380C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2000" dirty="0">
                <a:latin typeface="Arial"/>
                <a:cs typeface="Arial"/>
              </a:rPr>
              <a:t>Parameter estimates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24094" y="4286250"/>
            <a:ext cx="4076700" cy="400050"/>
          </a:xfrm>
          <a:prstGeom prst="rect">
            <a:avLst/>
          </a:prstGeom>
          <a:ln w="38100">
            <a:solidFill>
              <a:srgbClr val="3380C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2000" dirty="0">
                <a:latin typeface="Arial"/>
                <a:cs typeface="Arial"/>
              </a:rPr>
              <a:t>Time courses of mental processes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281770" y="4286250"/>
            <a:ext cx="2066925" cy="400050"/>
          </a:xfrm>
          <a:prstGeom prst="rect">
            <a:avLst/>
          </a:prstGeom>
          <a:ln w="38100">
            <a:solidFill>
              <a:srgbClr val="3380C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Brain activations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490695" y="5581650"/>
            <a:ext cx="7464425" cy="400050"/>
          </a:xfrm>
          <a:prstGeom prst="rect">
            <a:avLst/>
          </a:prstGeom>
          <a:ln w="38100">
            <a:solidFill>
              <a:srgbClr val="3380C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2000" b="1" dirty="0">
                <a:latin typeface="Arial"/>
                <a:cs typeface="Arial"/>
              </a:rPr>
              <a:t>Brain regions</a:t>
            </a:r>
            <a:r>
              <a:rPr lang="en-US" sz="2000" dirty="0">
                <a:latin typeface="Arial"/>
                <a:cs typeface="Arial"/>
              </a:rPr>
              <a:t> whose activity correlates with </a:t>
            </a:r>
            <a:r>
              <a:rPr lang="en-US" sz="2000" b="1" dirty="0">
                <a:latin typeface="Arial"/>
                <a:cs typeface="Arial"/>
              </a:rPr>
              <a:t>mental processes</a:t>
            </a:r>
          </a:p>
        </p:txBody>
      </p:sp>
    </p:spTree>
    <p:extLst>
      <p:ext uri="{BB962C8B-B14F-4D97-AF65-F5344CB8AC3E}">
        <p14:creationId xmlns:p14="http://schemas.microsoft.com/office/powerpoint/2010/main" val="63819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4400" i="1" dirty="0"/>
              <a:t>Reinforcement Learning and </a:t>
            </a:r>
          </a:p>
          <a:p>
            <a:pPr marL="0" indent="0">
              <a:buNone/>
            </a:pPr>
            <a:r>
              <a:rPr lang="en-US" sz="4400" i="1" dirty="0"/>
              <a:t>Decision-Making (RLDM)</a:t>
            </a:r>
          </a:p>
          <a:p>
            <a:pPr marL="0" indent="0">
              <a:buNone/>
            </a:pPr>
            <a:endParaRPr lang="en-US" sz="4400" i="1" dirty="0"/>
          </a:p>
          <a:p>
            <a:pPr marL="0" indent="0">
              <a:buNone/>
            </a:pPr>
            <a:endParaRPr lang="en-US" sz="4400" i="1" dirty="0"/>
          </a:p>
          <a:p>
            <a:pPr marL="0" indent="0">
              <a:buNone/>
            </a:pPr>
            <a:r>
              <a:rPr lang="en-US" sz="4400" i="1" dirty="0"/>
              <a:t>Computational modeling</a:t>
            </a:r>
          </a:p>
          <a:p>
            <a:pPr>
              <a:buFontTx/>
              <a:buChar char="-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Individual differences </a:t>
            </a:r>
          </a:p>
          <a:p>
            <a:pPr>
              <a:buFontTx/>
              <a:buChar char="-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Latent processes (&amp; their time course)</a:t>
            </a:r>
          </a:p>
        </p:txBody>
      </p:sp>
    </p:spTree>
    <p:extLst>
      <p:ext uri="{BB962C8B-B14F-4D97-AF65-F5344CB8AC3E}">
        <p14:creationId xmlns:p14="http://schemas.microsoft.com/office/powerpoint/2010/main" val="86223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063746" y="407681"/>
            <a:ext cx="8904111" cy="2810850"/>
            <a:chOff x="169332" y="932337"/>
            <a:chExt cx="8904111" cy="2810850"/>
          </a:xfrm>
        </p:grpSpPr>
        <p:sp>
          <p:nvSpPr>
            <p:cNvPr id="4" name="Rectangle 3"/>
            <p:cNvSpPr/>
            <p:nvPr/>
          </p:nvSpPr>
          <p:spPr>
            <a:xfrm>
              <a:off x="169332" y="3404633"/>
              <a:ext cx="35028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sz="1600" dirty="0">
                  <a:solidFill>
                    <a:srgbClr val="0000FF"/>
                  </a:solidFill>
                  <a:latin typeface="Gill Sans"/>
                  <a:cs typeface="Gill Sans"/>
                </a:rPr>
                <a:t>Montague et al (2012) Trends in Cog </a:t>
              </a:r>
              <a:r>
                <a:rPr lang="en-US" sz="1600" dirty="0" err="1">
                  <a:solidFill>
                    <a:srgbClr val="0000FF"/>
                  </a:solidFill>
                  <a:latin typeface="Gill Sans"/>
                  <a:cs typeface="Gill Sans"/>
                </a:rPr>
                <a:t>Sci</a:t>
              </a:r>
              <a:endParaRPr lang="en-US" sz="1600" dirty="0">
                <a:solidFill>
                  <a:srgbClr val="0000FF"/>
                </a:solidFill>
                <a:latin typeface="Gill Sans"/>
                <a:cs typeface="Gill Sans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32" y="932337"/>
              <a:ext cx="8904111" cy="216266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063746" y="4355105"/>
            <a:ext cx="5554827" cy="984885"/>
            <a:chOff x="205268" y="4744849"/>
            <a:chExt cx="5554827" cy="984885"/>
          </a:xfrm>
        </p:grpSpPr>
        <p:sp>
          <p:nvSpPr>
            <p:cNvPr id="10" name="TextBox 9"/>
            <p:cNvSpPr txBox="1"/>
            <p:nvPr/>
          </p:nvSpPr>
          <p:spPr>
            <a:xfrm>
              <a:off x="205268" y="4744849"/>
              <a:ext cx="51738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i="1" dirty="0">
                  <a:latin typeface="Arial"/>
                  <a:cs typeface="Arial"/>
                </a:rPr>
                <a:t>Model-based fMRI/EEG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5576" y="5391180"/>
              <a:ext cx="54445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sz="1600" dirty="0">
                  <a:solidFill>
                    <a:srgbClr val="0000FF"/>
                  </a:solidFill>
                  <a:latin typeface="Gill Sans"/>
                  <a:cs typeface="Gill Sans"/>
                </a:rPr>
                <a:t>e.g., </a:t>
              </a:r>
              <a:r>
                <a:rPr lang="en-US" sz="1600" dirty="0" err="1">
                  <a:solidFill>
                    <a:srgbClr val="0000FF"/>
                  </a:solidFill>
                  <a:latin typeface="Gill Sans"/>
                  <a:cs typeface="Gill Sans"/>
                </a:rPr>
                <a:t>Forstmann</a:t>
              </a:r>
              <a:r>
                <a:rPr lang="en-US" sz="1600" dirty="0">
                  <a:solidFill>
                    <a:srgbClr val="0000FF"/>
                  </a:solidFill>
                  <a:latin typeface="Gill Sans"/>
                  <a:cs typeface="Gill Sans"/>
                </a:rPr>
                <a:t> &amp; </a:t>
              </a:r>
              <a:r>
                <a:rPr lang="en-US" sz="1600" dirty="0" err="1">
                  <a:solidFill>
                    <a:srgbClr val="0000FF"/>
                  </a:solidFill>
                  <a:latin typeface="Gill Sans"/>
                  <a:cs typeface="Gill Sans"/>
                </a:rPr>
                <a:t>Wagenmakers</a:t>
              </a:r>
              <a:r>
                <a:rPr lang="en-US" sz="1600" dirty="0">
                  <a:solidFill>
                    <a:srgbClr val="0000FF"/>
                  </a:solidFill>
                  <a:latin typeface="Gill Sans"/>
                  <a:cs typeface="Gill Sans"/>
                </a:rPr>
                <a:t> (2015); </a:t>
              </a:r>
              <a:r>
                <a:rPr lang="en-US" sz="1600" dirty="0" err="1">
                  <a:solidFill>
                    <a:srgbClr val="0000FF"/>
                  </a:solidFill>
                  <a:latin typeface="Gill Sans"/>
                  <a:cs typeface="Gill Sans"/>
                </a:rPr>
                <a:t>O’Doherty</a:t>
              </a:r>
              <a:r>
                <a:rPr lang="en-US" sz="1600" dirty="0">
                  <a:solidFill>
                    <a:srgbClr val="0000FF"/>
                  </a:solidFill>
                  <a:latin typeface="Gill Sans"/>
                  <a:cs typeface="Gill Sans"/>
                </a:rPr>
                <a:t> et al (2007)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458124" y="3804916"/>
            <a:ext cx="3639939" cy="2647317"/>
            <a:chOff x="5599646" y="4194660"/>
            <a:chExt cx="3639939" cy="2647317"/>
          </a:xfrm>
        </p:grpSpPr>
        <p:grpSp>
          <p:nvGrpSpPr>
            <p:cNvPr id="16" name="Group 15"/>
            <p:cNvGrpSpPr/>
            <p:nvPr/>
          </p:nvGrpSpPr>
          <p:grpSpPr>
            <a:xfrm>
              <a:off x="5708986" y="4194660"/>
              <a:ext cx="3364457" cy="2387356"/>
              <a:chOff x="6145179" y="4207480"/>
              <a:chExt cx="2928264" cy="207949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6172" y="4347183"/>
                <a:ext cx="2757271" cy="1939789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145179" y="4207480"/>
                <a:ext cx="384875" cy="3720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5599646" y="6503423"/>
              <a:ext cx="36399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sz="1600" dirty="0">
                  <a:solidFill>
                    <a:srgbClr val="0000FF"/>
                  </a:solidFill>
                  <a:latin typeface="Gill Sans"/>
                  <a:cs typeface="Gill Sans"/>
                </a:rPr>
                <a:t>Behrens, Hunt, </a:t>
              </a:r>
              <a:r>
                <a:rPr lang="en-US" sz="1600" dirty="0" err="1">
                  <a:solidFill>
                    <a:srgbClr val="0000FF"/>
                  </a:solidFill>
                  <a:latin typeface="Gill Sans"/>
                  <a:cs typeface="Gill Sans"/>
                </a:rPr>
                <a:t>Rushworth</a:t>
              </a:r>
              <a:r>
                <a:rPr lang="en-US" sz="1600" dirty="0">
                  <a:solidFill>
                    <a:srgbClr val="0000FF"/>
                  </a:solidFill>
                  <a:latin typeface="Gill Sans"/>
                  <a:cs typeface="Gill Sans"/>
                </a:rPr>
                <a:t> (2009)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141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1" y="797265"/>
            <a:ext cx="9130345" cy="21181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i="1" dirty="0"/>
              <a:t>I like the idea of modeling</a:t>
            </a:r>
          </a:p>
          <a:p>
            <a:pPr marL="0" indent="0" algn="ctr">
              <a:buNone/>
            </a:pPr>
            <a:endParaRPr lang="en-US" sz="4800" i="1" dirty="0"/>
          </a:p>
          <a:p>
            <a:pPr marL="0" indent="0" algn="ctr">
              <a:buNone/>
            </a:pPr>
            <a:r>
              <a:rPr lang="en-US" sz="4800" i="1" dirty="0"/>
              <a:t>But</a:t>
            </a:r>
            <a:r>
              <a:rPr lang="is-IS" sz="4800" i="1" dirty="0"/>
              <a:t>…</a:t>
            </a:r>
            <a:endParaRPr lang="en-US" sz="4800" i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2157162" y="2800889"/>
            <a:ext cx="2595181" cy="3770889"/>
            <a:chOff x="633161" y="2800888"/>
            <a:chExt cx="2595181" cy="37708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394" y="2800888"/>
              <a:ext cx="1965342" cy="319368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33161" y="6233223"/>
              <a:ext cx="259518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sz="1600" dirty="0" err="1">
                  <a:solidFill>
                    <a:srgbClr val="0000FF"/>
                  </a:solidFill>
                  <a:latin typeface="Gill Sans"/>
                  <a:cs typeface="Gill Sans"/>
                </a:rPr>
                <a:t>Mathys</a:t>
              </a:r>
              <a:r>
                <a:rPr lang="en-US" sz="1600" dirty="0">
                  <a:solidFill>
                    <a:srgbClr val="0000FF"/>
                  </a:solidFill>
                  <a:latin typeface="Gill Sans"/>
                  <a:cs typeface="Gill Sans"/>
                </a:rPr>
                <a:t> et al (2011) Frontiers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11119" y="3024788"/>
            <a:ext cx="3042935" cy="3514262"/>
            <a:chOff x="5823258" y="3024788"/>
            <a:chExt cx="3042935" cy="3514262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66" t="15237" r="27142" b="9332"/>
            <a:stretch>
              <a:fillRect/>
            </a:stretch>
          </p:blipFill>
          <p:spPr bwMode="auto">
            <a:xfrm>
              <a:off x="5823258" y="3024788"/>
              <a:ext cx="3042935" cy="3106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6056542" y="6200496"/>
              <a:ext cx="201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sz="1600" dirty="0">
                  <a:solidFill>
                    <a:srgbClr val="0000FF"/>
                  </a:solidFill>
                  <a:latin typeface="Gill Sans"/>
                  <a:cs typeface="Gill Sans"/>
                </a:rPr>
                <a:t>Ahn et al (2011) JNPE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65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70383" y="377544"/>
            <a:ext cx="8686800" cy="597182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5800" i="1" dirty="0"/>
              <a:t>Can we make it easy to do computational modeling?</a:t>
            </a:r>
            <a:r>
              <a:rPr lang="en-US" sz="4800" i="1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200" i="1" dirty="0"/>
          </a:p>
          <a:p>
            <a:pPr marL="0" indent="0">
              <a:lnSpc>
                <a:spcPct val="120000"/>
              </a:lnSpc>
              <a:buNone/>
            </a:pPr>
            <a:r>
              <a:rPr lang="en-US" i="1" dirty="0" smtClean="0"/>
              <a:t>Q) As easy as doing a T-test?</a:t>
            </a:r>
          </a:p>
          <a:p>
            <a:pPr marL="0" indent="0">
              <a:lnSpc>
                <a:spcPct val="120000"/>
              </a:lnSpc>
              <a:buNone/>
            </a:pPr>
            <a:endParaRPr lang="en-US" sz="4000" i="1" dirty="0"/>
          </a:p>
          <a:p>
            <a:pPr marL="0" indent="0">
              <a:lnSpc>
                <a:spcPct val="120000"/>
              </a:lnSpc>
              <a:buNone/>
            </a:pPr>
            <a:endParaRPr lang="en-US" sz="3600" dirty="0"/>
          </a:p>
          <a:p>
            <a:pPr marL="0" indent="0">
              <a:lnSpc>
                <a:spcPct val="120000"/>
              </a:lnSpc>
              <a:buNone/>
            </a:pPr>
            <a:endParaRPr lang="en-US" sz="3600" dirty="0"/>
          </a:p>
          <a:p>
            <a:pPr marL="0" indent="0">
              <a:lnSpc>
                <a:spcPct val="120000"/>
              </a:lnSpc>
              <a:buNone/>
            </a:pPr>
            <a:endParaRPr lang="en-US" sz="2800" dirty="0"/>
          </a:p>
          <a:p>
            <a:pPr marL="0" indent="0">
              <a:lnSpc>
                <a:spcPct val="120000"/>
              </a:lnSpc>
              <a:buNone/>
            </a:pPr>
            <a:endParaRPr lang="en-US" sz="2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800" dirty="0"/>
              <a:t>Several packages exist, but </a:t>
            </a:r>
            <a:r>
              <a:rPr lang="is-IS" sz="2800" dirty="0"/>
              <a:t>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2187356" y="6262760"/>
            <a:ext cx="819066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600" dirty="0" err="1">
                <a:solidFill>
                  <a:srgbClr val="0000FF"/>
                </a:solidFill>
                <a:latin typeface="Gill Sans"/>
                <a:cs typeface="Gill Sans"/>
              </a:rPr>
              <a:t>Matze</a:t>
            </a:r>
            <a:r>
              <a:rPr lang="en-US" sz="1600" dirty="0">
                <a:solidFill>
                  <a:srgbClr val="0000FF"/>
                </a:solidFill>
                <a:latin typeface="Gill Sans"/>
                <a:cs typeface="Gill Sans"/>
              </a:rPr>
              <a:t> et al (2013) Frontiers;  </a:t>
            </a:r>
            <a:r>
              <a:rPr lang="en-US" sz="1600" dirty="0" err="1">
                <a:solidFill>
                  <a:srgbClr val="0000FF"/>
                </a:solidFill>
                <a:latin typeface="Gill Sans"/>
                <a:cs typeface="Gill Sans"/>
              </a:rPr>
              <a:t>Wabersich</a:t>
            </a:r>
            <a:r>
              <a:rPr lang="en-US" sz="1600" dirty="0">
                <a:solidFill>
                  <a:srgbClr val="0000FF"/>
                </a:solidFill>
                <a:latin typeface="Gill Sans"/>
                <a:cs typeface="Gill Sans"/>
              </a:rPr>
              <a:t> &amp; </a:t>
            </a:r>
            <a:r>
              <a:rPr lang="en-US" sz="1600" dirty="0" err="1">
                <a:solidFill>
                  <a:srgbClr val="0000FF"/>
                </a:solidFill>
                <a:latin typeface="Gill Sans"/>
                <a:cs typeface="Gill Sans"/>
              </a:rPr>
              <a:t>Vandekerckhove</a:t>
            </a:r>
            <a:r>
              <a:rPr lang="en-US" sz="1600" dirty="0">
                <a:solidFill>
                  <a:srgbClr val="0000FF"/>
                </a:solidFill>
                <a:latin typeface="Gill Sans"/>
                <a:cs typeface="Gill Sans"/>
              </a:rPr>
              <a:t> (2014); </a:t>
            </a:r>
            <a:r>
              <a:rPr lang="en-US" sz="1600" dirty="0" err="1">
                <a:solidFill>
                  <a:srgbClr val="0000FF"/>
                </a:solidFill>
                <a:latin typeface="Gill Sans"/>
                <a:cs typeface="Gill Sans"/>
              </a:rPr>
              <a:t>Wiecki</a:t>
            </a:r>
            <a:r>
              <a:rPr lang="en-US" sz="1600" dirty="0">
                <a:solidFill>
                  <a:srgbClr val="0000FF"/>
                </a:solidFill>
                <a:latin typeface="Gill Sans"/>
                <a:cs typeface="Gill Sans"/>
              </a:rPr>
              <a:t> et al (2013) Frontiers; </a:t>
            </a:r>
          </a:p>
          <a:p>
            <a:pPr>
              <a:buNone/>
            </a:pPr>
            <a:r>
              <a:rPr lang="en-US" sz="1600" dirty="0" err="1">
                <a:solidFill>
                  <a:srgbClr val="0000FF"/>
                </a:solidFill>
                <a:latin typeface="Gill Sans"/>
                <a:cs typeface="Gill Sans"/>
              </a:rPr>
              <a:t>Daunizeau</a:t>
            </a:r>
            <a:r>
              <a:rPr lang="en-US" sz="1600" dirty="0">
                <a:solidFill>
                  <a:srgbClr val="0000FF"/>
                </a:solidFill>
                <a:latin typeface="Gill Sans"/>
                <a:cs typeface="Gill Sans"/>
              </a:rPr>
              <a:t> et al (2014) </a:t>
            </a:r>
            <a:r>
              <a:rPr lang="en-US" sz="1600" dirty="0" err="1">
                <a:solidFill>
                  <a:srgbClr val="0000FF"/>
                </a:solidFill>
                <a:latin typeface="Gill Sans"/>
                <a:cs typeface="Gill Sans"/>
              </a:rPr>
              <a:t>PLoS</a:t>
            </a:r>
            <a:r>
              <a:rPr lang="en-US" sz="1600" dirty="0">
                <a:solidFill>
                  <a:srgbClr val="0000FF"/>
                </a:solidFill>
                <a:latin typeface="Gill Sans"/>
                <a:cs typeface="Gill Sans"/>
              </a:rPr>
              <a:t> Comp </a:t>
            </a:r>
            <a:r>
              <a:rPr lang="en-US" sz="1600" dirty="0" err="1">
                <a:solidFill>
                  <a:srgbClr val="0000FF"/>
                </a:solidFill>
                <a:latin typeface="Gill Sans"/>
                <a:cs typeface="Gill Sans"/>
              </a:rPr>
              <a:t>Biol</a:t>
            </a:r>
            <a:endParaRPr lang="en-US" sz="1600" dirty="0">
              <a:solidFill>
                <a:srgbClr val="0000FF"/>
              </a:solidFill>
              <a:latin typeface="Gill Sans"/>
              <a:cs typeface="Gill San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575466" y="3159561"/>
            <a:ext cx="3209020" cy="2359135"/>
            <a:chOff x="1051466" y="2982045"/>
            <a:chExt cx="3209020" cy="2359135"/>
          </a:xfrm>
        </p:grpSpPr>
        <p:sp>
          <p:nvSpPr>
            <p:cNvPr id="7" name="TextBox 6"/>
            <p:cNvSpPr txBox="1"/>
            <p:nvPr/>
          </p:nvSpPr>
          <p:spPr>
            <a:xfrm>
              <a:off x="1556729" y="2982045"/>
              <a:ext cx="21939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u="sng" dirty="0">
                  <a:latin typeface="Arial"/>
                  <a:cs typeface="Arial"/>
                </a:rPr>
                <a:t>JASP, SPSS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1466" y="3493786"/>
              <a:ext cx="3209020" cy="1847394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6819660" y="3334221"/>
            <a:ext cx="3558361" cy="1676678"/>
            <a:chOff x="5295659" y="3334221"/>
            <a:chExt cx="3558361" cy="1676678"/>
          </a:xfrm>
        </p:grpSpPr>
        <p:sp>
          <p:nvSpPr>
            <p:cNvPr id="8" name="TextBox 7"/>
            <p:cNvSpPr txBox="1"/>
            <p:nvPr/>
          </p:nvSpPr>
          <p:spPr>
            <a:xfrm>
              <a:off x="6856151" y="3334221"/>
              <a:ext cx="4439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u="sng" dirty="0">
                  <a:latin typeface="Arial"/>
                  <a:cs typeface="Arial"/>
                </a:rPr>
                <a:t>R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5659" y="3902264"/>
              <a:ext cx="3558361" cy="11086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535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/>
              <a:t>hBayesDM</a:t>
            </a:r>
            <a:r>
              <a:rPr lang="en-US" i="1" dirty="0" smtClean="0"/>
              <a:t> (</a:t>
            </a:r>
            <a:r>
              <a:rPr lang="en-US" i="1" u="sng" dirty="0"/>
              <a:t>h</a:t>
            </a:r>
            <a:r>
              <a:rPr lang="en-US" i="1" dirty="0"/>
              <a:t>ierarchical </a:t>
            </a:r>
            <a:r>
              <a:rPr lang="en-US" i="1" u="sng" dirty="0"/>
              <a:t>Bayes</a:t>
            </a:r>
            <a:r>
              <a:rPr lang="en-US" i="1" dirty="0"/>
              <a:t>ian modeling of </a:t>
            </a:r>
            <a:r>
              <a:rPr lang="en-US" i="1" u="sng" dirty="0"/>
              <a:t>D</a:t>
            </a:r>
            <a:r>
              <a:rPr lang="en-US" i="1" dirty="0"/>
              <a:t>ecision-</a:t>
            </a:r>
            <a:r>
              <a:rPr lang="en-US" i="1" u="sng" dirty="0"/>
              <a:t>M</a:t>
            </a:r>
            <a:r>
              <a:rPr lang="en-US" i="1" dirty="0"/>
              <a:t>aking tasks</a:t>
            </a:r>
            <a:r>
              <a:rPr lang="en-US" i="1" dirty="0" smtClean="0"/>
              <a:t>) Package</a:t>
            </a:r>
          </a:p>
          <a:p>
            <a:pPr marL="0" indent="0">
              <a:buNone/>
            </a:pPr>
            <a:endParaRPr lang="en-US" i="1" dirty="0">
              <a:effectLst/>
            </a:endParaRP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sz="2800" i="1" dirty="0"/>
              <a:t>Models for 8 tasks/paradigms (next slide)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sz="2800" i="1" dirty="0"/>
              <a:t>Single-line of coding in R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sz="2000" i="1" dirty="0"/>
              <a:t>Model fitting, visualization, model comparisons 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sz="2800" i="1" dirty="0"/>
              <a:t>Based on the advanced Bayesian software, Stan (</a:t>
            </a:r>
            <a:r>
              <a:rPr lang="en-US" sz="2800" i="1" dirty="0">
                <a:hlinkClick r:id="rId2"/>
              </a:rPr>
              <a:t>https://mc-stan.org</a:t>
            </a:r>
            <a:r>
              <a:rPr lang="en-US" sz="2800" i="1" dirty="0"/>
              <a:t>).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sz="2800" i="1" dirty="0">
                <a:sym typeface="Wingdings"/>
              </a:rPr>
              <a:t>Hierarchical Bayesian modeling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564448" y="5585401"/>
            <a:ext cx="7523270" cy="1218074"/>
            <a:chOff x="1040448" y="5585401"/>
            <a:chExt cx="7523270" cy="12180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0448" y="5585401"/>
              <a:ext cx="5432218" cy="121807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548122" y="6255116"/>
              <a:ext cx="201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sz="1600" dirty="0">
                  <a:solidFill>
                    <a:srgbClr val="0000FF"/>
                  </a:solidFill>
                  <a:latin typeface="Gill Sans"/>
                  <a:cs typeface="Gill Sans"/>
                </a:rPr>
                <a:t>Ahn et al (2011) JNPE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179" y="4858936"/>
            <a:ext cx="2211294" cy="10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3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28832" y="377544"/>
            <a:ext cx="8780425" cy="63678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5200" i="1" dirty="0"/>
              <a:t>What tasks and models are available? </a:t>
            </a:r>
          </a:p>
          <a:p>
            <a:pPr marL="0" indent="0">
              <a:buNone/>
            </a:pPr>
            <a:endParaRPr lang="en-US" sz="3600" i="1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3600" dirty="0"/>
              <a:t>- Delay Discounting</a:t>
            </a:r>
            <a:r>
              <a:rPr lang="en-US" sz="1600" dirty="0">
                <a:solidFill>
                  <a:srgbClr val="3366FF"/>
                </a:solidFill>
              </a:rPr>
              <a:t> </a:t>
            </a:r>
            <a:r>
              <a:rPr lang="en-US" sz="1600" dirty="0">
                <a:solidFill>
                  <a:srgbClr val="0000FF"/>
                </a:solidFill>
              </a:rPr>
              <a:t>(e.g., Mazur, 1987)</a:t>
            </a:r>
            <a:endParaRPr lang="en-US" sz="3600" dirty="0">
              <a:solidFill>
                <a:srgbClr val="0000FF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3600" i="1" dirty="0"/>
              <a:t>- Iowa Gambling </a:t>
            </a:r>
            <a:r>
              <a:rPr lang="en-US" sz="1600" dirty="0">
                <a:solidFill>
                  <a:srgbClr val="0000FF"/>
                </a:solidFill>
              </a:rPr>
              <a:t>(</a:t>
            </a:r>
            <a:r>
              <a:rPr lang="en-US" sz="1600" dirty="0" err="1">
                <a:solidFill>
                  <a:srgbClr val="0000FF"/>
                </a:solidFill>
              </a:rPr>
              <a:t>Bechara</a:t>
            </a:r>
            <a:r>
              <a:rPr lang="en-US" sz="1600" dirty="0">
                <a:solidFill>
                  <a:srgbClr val="0000FF"/>
                </a:solidFill>
              </a:rPr>
              <a:t> et al, 1994)</a:t>
            </a:r>
            <a:endParaRPr lang="en-US" sz="1600" i="1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3600" i="1" dirty="0"/>
              <a:t>- (Orthogonalized) Go/</a:t>
            </a:r>
            <a:r>
              <a:rPr lang="en-US" sz="3600" i="1" dirty="0" err="1"/>
              <a:t>Nogo</a:t>
            </a:r>
            <a:r>
              <a:rPr lang="en-US" sz="3600" i="1" dirty="0"/>
              <a:t> </a:t>
            </a:r>
            <a:r>
              <a:rPr lang="en-US" sz="1600" i="1" dirty="0">
                <a:solidFill>
                  <a:srgbClr val="0000FF"/>
                </a:solidFill>
              </a:rPr>
              <a:t>(</a:t>
            </a:r>
            <a:r>
              <a:rPr lang="en-US" sz="1600" i="1" dirty="0" err="1">
                <a:solidFill>
                  <a:srgbClr val="0000FF"/>
                </a:solidFill>
              </a:rPr>
              <a:t>Guitart-Masip</a:t>
            </a:r>
            <a:r>
              <a:rPr lang="en-US" sz="1600" i="1" dirty="0">
                <a:solidFill>
                  <a:srgbClr val="0000FF"/>
                </a:solidFill>
              </a:rPr>
              <a:t> et al, 2012)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3600" i="1" dirty="0"/>
              <a:t>- Two-choice Bandit (Experience-based) including Reversal Learning </a:t>
            </a:r>
            <a:r>
              <a:rPr lang="en-US" sz="1600" dirty="0">
                <a:solidFill>
                  <a:srgbClr val="0000FF"/>
                </a:solidFill>
              </a:rPr>
              <a:t>(e.g., </a:t>
            </a:r>
            <a:r>
              <a:rPr lang="en-US" sz="1600" dirty="0" err="1">
                <a:solidFill>
                  <a:srgbClr val="0000FF"/>
                </a:solidFill>
              </a:rPr>
              <a:t>Erev</a:t>
            </a:r>
            <a:r>
              <a:rPr lang="en-US" sz="1600" dirty="0">
                <a:solidFill>
                  <a:srgbClr val="0000FF"/>
                </a:solidFill>
              </a:rPr>
              <a:t> et al, 2010)</a:t>
            </a:r>
            <a:endParaRPr lang="en-US" sz="1600" i="1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sz="3600" i="1" dirty="0"/>
              <a:t>Two-choice Description-based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rgbClr val="0000FF"/>
                </a:solidFill>
              </a:rPr>
              <a:t>(e.g., </a:t>
            </a:r>
            <a:r>
              <a:rPr lang="en-US" sz="1600" dirty="0" err="1">
                <a:solidFill>
                  <a:srgbClr val="0000FF"/>
                </a:solidFill>
              </a:rPr>
              <a:t>Sokol-Hessner</a:t>
            </a:r>
            <a:r>
              <a:rPr lang="en-US" sz="1600" dirty="0">
                <a:solidFill>
                  <a:srgbClr val="0000FF"/>
                </a:solidFill>
              </a:rPr>
              <a:t> et al, 2009; Tom et al, 2007</a:t>
            </a:r>
            <a:r>
              <a:rPr lang="en-US" sz="1600" dirty="0" smtClean="0">
                <a:solidFill>
                  <a:srgbClr val="0000FF"/>
                </a:solidFill>
              </a:rPr>
              <a:t>)</a:t>
            </a:r>
            <a:endParaRPr lang="en-US" sz="1600" i="1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3600" i="1"/>
              <a:t>- </a:t>
            </a:r>
            <a:r>
              <a:rPr lang="en-US" sz="3600" i="1" smtClean="0"/>
              <a:t> Ultimatum </a:t>
            </a:r>
            <a:r>
              <a:rPr lang="en-US" sz="3600" i="1" dirty="0"/>
              <a:t>Game </a:t>
            </a:r>
            <a:r>
              <a:rPr lang="en-US" sz="1500" dirty="0">
                <a:solidFill>
                  <a:srgbClr val="0000FF"/>
                </a:solidFill>
              </a:rPr>
              <a:t>(e.g., Xiang et al, 2013</a:t>
            </a:r>
            <a:r>
              <a:rPr lang="en-US" sz="1500" dirty="0" smtClean="0">
                <a:solidFill>
                  <a:srgbClr val="0000FF"/>
                </a:solidFill>
              </a:rPr>
              <a:t>)</a:t>
            </a:r>
            <a:endParaRPr lang="en-US" sz="1500" i="1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sz="3600" i="1" dirty="0" smtClean="0"/>
              <a:t>- </a:t>
            </a:r>
            <a:r>
              <a:rPr lang="en-US" sz="3600" i="1" dirty="0"/>
              <a:t>*Two-Step </a:t>
            </a:r>
            <a:r>
              <a:rPr lang="en-US" sz="1600" dirty="0">
                <a:solidFill>
                  <a:srgbClr val="0000FF"/>
                </a:solidFill>
              </a:rPr>
              <a:t>(</a:t>
            </a:r>
            <a:r>
              <a:rPr lang="en-US" sz="1600" dirty="0" err="1">
                <a:solidFill>
                  <a:srgbClr val="0000FF"/>
                </a:solidFill>
              </a:rPr>
              <a:t>Daw</a:t>
            </a:r>
            <a:r>
              <a:rPr lang="en-US" sz="1600" dirty="0">
                <a:solidFill>
                  <a:srgbClr val="0000FF"/>
                </a:solidFill>
              </a:rPr>
              <a:t> et al, 2011</a:t>
            </a:r>
            <a:r>
              <a:rPr lang="en-US" sz="1600" dirty="0" smtClean="0">
                <a:solidFill>
                  <a:srgbClr val="0000FF"/>
                </a:solidFill>
              </a:rPr>
              <a:t>)</a:t>
            </a:r>
            <a:endParaRPr lang="en-US" sz="1600" i="1" dirty="0"/>
          </a:p>
        </p:txBody>
      </p:sp>
      <p:sp>
        <p:nvSpPr>
          <p:cNvPr id="3" name="Rectangle 2"/>
          <p:cNvSpPr/>
          <p:nvPr/>
        </p:nvSpPr>
        <p:spPr>
          <a:xfrm>
            <a:off x="4620400" y="1105720"/>
            <a:ext cx="40539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00FF"/>
                </a:solidFill>
                <a:latin typeface="Gill Sans"/>
                <a:cs typeface="Gill Sans"/>
              </a:rPr>
              <a:t>Ahn &amp; Busemeyer (2016) </a:t>
            </a:r>
            <a:r>
              <a:rPr lang="en-US" sz="1600" dirty="0" err="1">
                <a:solidFill>
                  <a:srgbClr val="0000FF"/>
                </a:solidFill>
                <a:latin typeface="Gill Sans"/>
                <a:cs typeface="Gill Sans"/>
              </a:rPr>
              <a:t>Curr</a:t>
            </a:r>
            <a:r>
              <a:rPr lang="en-US" sz="1600" dirty="0">
                <a:solidFill>
                  <a:srgbClr val="0000FF"/>
                </a:solidFill>
                <a:latin typeface="Gill Sans"/>
                <a:cs typeface="Gill Sans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Gill Sans"/>
                <a:cs typeface="Gill Sans"/>
              </a:rPr>
              <a:t>Opin</a:t>
            </a:r>
            <a:r>
              <a:rPr lang="en-US" sz="1600" dirty="0">
                <a:solidFill>
                  <a:srgbClr val="0000FF"/>
                </a:solidFill>
                <a:latin typeface="Gill Sans"/>
                <a:cs typeface="Gill Sans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Gill Sans"/>
                <a:cs typeface="Gill Sans"/>
              </a:rPr>
              <a:t>Behav</a:t>
            </a:r>
            <a:r>
              <a:rPr lang="en-US" sz="1600" dirty="0">
                <a:solidFill>
                  <a:srgbClr val="0000FF"/>
                </a:solidFill>
                <a:latin typeface="Gill Sans"/>
                <a:cs typeface="Gill Sans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Gill Sans"/>
                <a:cs typeface="Gill Sans"/>
              </a:rPr>
              <a:t>Sci</a:t>
            </a:r>
            <a:endParaRPr lang="en-US" sz="1600" dirty="0">
              <a:solidFill>
                <a:srgbClr val="0000FF"/>
              </a:solidFill>
              <a:latin typeface="Gill Sans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20417" y="6411532"/>
            <a:ext cx="25521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0000FF"/>
                </a:solidFill>
              </a:rPr>
              <a:t>*Version 2.3.0 or later</a:t>
            </a:r>
          </a:p>
        </p:txBody>
      </p:sp>
    </p:spTree>
    <p:extLst>
      <p:ext uri="{BB962C8B-B14F-4D97-AF65-F5344CB8AC3E}">
        <p14:creationId xmlns:p14="http://schemas.microsoft.com/office/powerpoint/2010/main" val="420349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i="1" dirty="0"/>
              <a:t>How can I use it?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dirty="0" smtClean="0"/>
              <a:t>Tutorials available at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rpubs.com/CCSL/hBayesDM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/>
              <a:t>you </a:t>
            </a:r>
            <a:r>
              <a:rPr lang="en-US" dirty="0" smtClean="0"/>
              <a:t>can find it by Googling ‘hBayesDM’)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Install it just like other R packages</a:t>
            </a:r>
            <a:endParaRPr lang="en-US" sz="2000" i="1" dirty="0"/>
          </a:p>
          <a:p>
            <a:pPr marL="0" indent="0">
              <a:buNone/>
            </a:pPr>
            <a:endParaRPr lang="en-US" sz="72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538" y="5083713"/>
            <a:ext cx="7330190" cy="462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538" y="5957816"/>
            <a:ext cx="6887980" cy="45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1981200" y="377544"/>
            <a:ext cx="8229600" cy="648045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7200" i="1" dirty="0"/>
              <a:t>Brief step-by-step tutorials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600" i="1" dirty="0"/>
          </a:p>
          <a:p>
            <a:pPr marL="457200" indent="-457200">
              <a:lnSpc>
                <a:spcPct val="120000"/>
              </a:lnSpc>
              <a:buAutoNum type="arabicPeriod"/>
            </a:pPr>
            <a:endParaRPr lang="en-US" sz="3100" i="1" dirty="0"/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100" i="1" dirty="0"/>
              <a:t>Prepare raw (trial-by-trial) data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100" i="1" dirty="0"/>
              <a:t>Fit candidate models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100" i="1" dirty="0"/>
              <a:t>Plot (visualize) and inspect model parameters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100" i="1" dirty="0"/>
              <a:t>Compare models (if there exist competing models)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100" i="1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4100" i="1" dirty="0"/>
              <a:t>The Orthogonalized Go/</a:t>
            </a:r>
            <a:r>
              <a:rPr lang="en-US" sz="4100" i="1" dirty="0" err="1"/>
              <a:t>Nogo</a:t>
            </a:r>
            <a:r>
              <a:rPr lang="en-US" sz="4100" i="1" dirty="0"/>
              <a:t> task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sz="3600" dirty="0">
                <a:latin typeface="Courier"/>
                <a:cs typeface="Courier"/>
              </a:rPr>
              <a:t>gng_m1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sz="3600" dirty="0">
                <a:latin typeface="Courier"/>
                <a:cs typeface="Courier"/>
              </a:rPr>
              <a:t>gng_m2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sz="3600" dirty="0">
                <a:latin typeface="Courier"/>
                <a:cs typeface="Courier"/>
              </a:rPr>
              <a:t>gng_m3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sz="3600" dirty="0">
                <a:latin typeface="Courier"/>
                <a:cs typeface="Courier"/>
              </a:rPr>
              <a:t>gng_m4</a:t>
            </a:r>
          </a:p>
        </p:txBody>
      </p:sp>
      <p:sp>
        <p:nvSpPr>
          <p:cNvPr id="6" name="Rectangle 5"/>
          <p:cNvSpPr/>
          <p:nvPr/>
        </p:nvSpPr>
        <p:spPr>
          <a:xfrm>
            <a:off x="5052360" y="4510878"/>
            <a:ext cx="3742168" cy="1080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0000FF"/>
                </a:solidFill>
              </a:rPr>
              <a:t>Guitart-Masip</a:t>
            </a:r>
            <a:r>
              <a:rPr lang="en-US" dirty="0">
                <a:solidFill>
                  <a:srgbClr val="0000FF"/>
                </a:solidFill>
              </a:rPr>
              <a:t> et al, 2012 Neuroimage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FF"/>
                </a:solidFill>
              </a:rPr>
              <a:t>Cavanagh et al, 2013 J </a:t>
            </a:r>
            <a:r>
              <a:rPr lang="en-US" dirty="0" err="1">
                <a:solidFill>
                  <a:srgbClr val="0000FF"/>
                </a:solidFill>
              </a:rPr>
              <a:t>Neuro</a:t>
            </a:r>
            <a:endParaRPr lang="en-US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895" y="4060321"/>
            <a:ext cx="2341810" cy="23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6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654</Words>
  <Application>Microsoft Macintosh PowerPoint</Application>
  <PresentationFormat>Widescreen</PresentationFormat>
  <Paragraphs>128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Courier</vt:lpstr>
      <vt:lpstr>Gill Sans</vt:lpstr>
      <vt:lpstr>ＭＳ Ｐゴシック</vt:lpstr>
      <vt:lpstr>Wingdings</vt:lpstr>
      <vt:lpstr>Arial</vt:lpstr>
      <vt:lpstr>Office Theme</vt:lpstr>
      <vt:lpstr>How to reveal neuro-computational mechanisms of  reinforcement learning &amp;  decision-making?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Ohio State University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Neuro-computational mechanisms of  reinforcement learning &amp;  decision-making</dc:title>
  <dc:creator>Woo-Young Ahn</dc:creator>
  <cp:lastModifiedBy>Woo-Young Ahn</cp:lastModifiedBy>
  <cp:revision>101</cp:revision>
  <dcterms:created xsi:type="dcterms:W3CDTF">2016-05-26T06:43:52Z</dcterms:created>
  <dcterms:modified xsi:type="dcterms:W3CDTF">2017-01-21T01:47:02Z</dcterms:modified>
</cp:coreProperties>
</file>